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64" r:id="rId5"/>
    <p:sldId id="265" r:id="rId6"/>
    <p:sldId id="262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AE8D01B-7E99-4D2E-9D47-15D4B2B9DA19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07D2C21-B22F-4837-A470-3CF10BB1F3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Enter the title of this new unit – </a:t>
            </a:r>
            <a:r>
              <a:rPr lang="en-US" sz="3200" b="1" dirty="0" smtClean="0"/>
              <a:t>The Rule of Law and Precedence</a:t>
            </a:r>
            <a:r>
              <a:rPr lang="en-US" sz="3200" dirty="0" smtClean="0"/>
              <a:t> – into your table of contents</a:t>
            </a:r>
          </a:p>
          <a:p>
            <a:r>
              <a:rPr lang="en-US" sz="3200" b="1" u="sng" dirty="0" smtClean="0"/>
              <a:t>AND</a:t>
            </a:r>
            <a:r>
              <a:rPr lang="en-US" sz="3200" dirty="0" smtClean="0"/>
              <a:t> create a title page for this unit on p. 87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3826293"/>
            <a:ext cx="4648200" cy="6003507"/>
            <a:chOff x="228600" y="3826293"/>
            <a:chExt cx="4648200" cy="6003507"/>
          </a:xfrm>
        </p:grpSpPr>
        <p:pic>
          <p:nvPicPr>
            <p:cNvPr id="5" name="Picture 4" descr="http://fc02.deviantart.net/fs9/i/2006/142/8/a/Blank_Notebook_Page_Scan_by_DragonImagin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826293"/>
              <a:ext cx="4648200" cy="6003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80999" y="4267200"/>
              <a:ext cx="4495801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Table of Contents</a:t>
              </a:r>
            </a:p>
            <a:p>
              <a:r>
                <a:rPr lang="en-US" sz="1600" dirty="0" smtClean="0"/>
                <a:t>Identity Lesson			2-3</a:t>
              </a:r>
            </a:p>
            <a:p>
              <a:r>
                <a:rPr lang="en-US" sz="1600" dirty="0" smtClean="0"/>
                <a:t>Power, Politics and Govt.		4-19</a:t>
              </a:r>
            </a:p>
            <a:p>
              <a:r>
                <a:rPr lang="en-US" sz="1600" dirty="0" smtClean="0"/>
                <a:t>Amer. Dem. and Civic Participation	21-50</a:t>
              </a:r>
            </a:p>
            <a:p>
              <a:r>
                <a:rPr lang="en-US" sz="1600" dirty="0" smtClean="0"/>
                <a:t>Political Parties, Camp., and Elections	51-72</a:t>
              </a:r>
            </a:p>
            <a:p>
              <a:r>
                <a:rPr lang="en-US" sz="1600" dirty="0" smtClean="0"/>
                <a:t>Media and Public Opinion		73-86</a:t>
              </a:r>
            </a:p>
            <a:p>
              <a:r>
                <a:rPr lang="en-US" sz="1600" dirty="0" smtClean="0"/>
                <a:t>The Rule of Law and Precedent	87-</a:t>
              </a:r>
              <a:endParaRPr lang="en-US" sz="1600" dirty="0"/>
            </a:p>
          </p:txBody>
        </p:sp>
      </p:grpSp>
      <p:pic>
        <p:nvPicPr>
          <p:cNvPr id="7" name="Picture 6" descr="http://fc02.deviantart.net/fs9/i/2006/142/8/a/Blank_Notebook_Page_Scan_by_DragonImag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1"/>
            <a:ext cx="2477901" cy="3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24600" y="4267200"/>
            <a:ext cx="21731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Rule of Law and Precedence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00999" y="3581400"/>
            <a:ext cx="572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87.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13499" y="3867090"/>
            <a:ext cx="572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22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Guide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5867400" y="-533400"/>
            <a:ext cx="3657600" cy="3048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Paste onto the top of p. 88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32574"/>
            <a:ext cx="9067800" cy="340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23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is this new unit all about?</a:t>
            </a:r>
          </a:p>
          <a:p>
            <a:r>
              <a:rPr lang="en-US" sz="4000" dirty="0" smtClean="0"/>
              <a:t>What are we going to study this term and how is it related to what we have already studied?</a:t>
            </a:r>
          </a:p>
          <a:p>
            <a:r>
              <a:rPr lang="en-US" sz="4000" dirty="0" smtClean="0"/>
              <a:t>How does our judicial system work and what purpose does it serve?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148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 – p. 88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your own words, summarize what we have studied so far this year.</a:t>
            </a:r>
          </a:p>
          <a:p>
            <a:r>
              <a:rPr lang="en-US" sz="3600" dirty="0" smtClean="0"/>
              <a:t>Why do you think we covered that material and what are we building toward?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2590800" y="4038600"/>
            <a:ext cx="4800600" cy="2514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Don’t copy, just answer!!!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741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are done…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Turn and talk to a neighbor about what you wrote down</a:t>
            </a:r>
          </a:p>
          <a:p>
            <a:r>
              <a:rPr lang="en-US" sz="4000" dirty="0" smtClean="0"/>
              <a:t>Be prepared to share your discussion with the class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258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Term-by-Term Check-In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610600" cy="5410200"/>
          </a:xfrm>
        </p:spPr>
        <p:txBody>
          <a:bodyPr>
            <a:normAutofit/>
          </a:bodyPr>
          <a:lstStyle/>
          <a:p>
            <a:r>
              <a:rPr lang="en-US" b="1" dirty="0" smtClean="0"/>
              <a:t>Term 1 – Power, Voice, and Representation in Society</a:t>
            </a:r>
          </a:p>
          <a:p>
            <a:pPr lvl="1"/>
            <a:r>
              <a:rPr lang="en-US" dirty="0" smtClean="0"/>
              <a:t>What is the purpose and structure of government in society?</a:t>
            </a:r>
          </a:p>
          <a:p>
            <a:pPr lvl="1"/>
            <a:r>
              <a:rPr lang="en-US" dirty="0" smtClean="0"/>
              <a:t>How do the core principles and structure of the American government affect my life?</a:t>
            </a:r>
          </a:p>
          <a:p>
            <a:r>
              <a:rPr lang="en-US" b="1" dirty="0" smtClean="0"/>
              <a:t>Term 2 – Learning Your Rights and the Court System</a:t>
            </a:r>
          </a:p>
          <a:p>
            <a:pPr lvl="1"/>
            <a:r>
              <a:rPr lang="en-US" dirty="0" smtClean="0"/>
              <a:t>How do the Constitution and the court system protect individual rights?</a:t>
            </a:r>
          </a:p>
          <a:p>
            <a:pPr lvl="1"/>
            <a:r>
              <a:rPr lang="en-US" dirty="0" smtClean="0"/>
              <a:t>What is the balance between individual rights and group needs in our society?</a:t>
            </a:r>
          </a:p>
          <a:p>
            <a:r>
              <a:rPr lang="en-US" b="1" dirty="0" smtClean="0"/>
              <a:t>Term 3 – Social Movements and Controversial Issues</a:t>
            </a:r>
          </a:p>
          <a:p>
            <a:pPr lvl="1"/>
            <a:r>
              <a:rPr lang="en-US" dirty="0" smtClean="0"/>
              <a:t>How do past and present case studies of controversial issues and social movements shape our society today?</a:t>
            </a:r>
          </a:p>
          <a:p>
            <a:r>
              <a:rPr lang="en-US" b="1" dirty="0" smtClean="0"/>
              <a:t>Term 4 – Civic Engagement and Action (PAR)</a:t>
            </a:r>
          </a:p>
          <a:p>
            <a:pPr lvl="1"/>
            <a:r>
              <a:rPr lang="en-US" dirty="0" smtClean="0"/>
              <a:t>What are the greatest needs and opportunities for youth participation to change our schools, neighborhoods and city for the better?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849522">
            <a:off x="2235697" y="1523148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tx2"/>
                </a:solidFill>
                <a:latin typeface="Stencil" pitchFamily="82" charset="0"/>
              </a:rPr>
              <a:t>COMPLETED</a:t>
            </a:r>
            <a:endParaRPr lang="en-US" sz="6000" dirty="0">
              <a:solidFill>
                <a:schemeClr val="tx2"/>
              </a:solidFill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69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Web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There are three pieces of poster paper on the front wall</a:t>
            </a:r>
          </a:p>
          <a:p>
            <a:r>
              <a:rPr lang="en-US" sz="2800" dirty="0" smtClean="0"/>
              <a:t>They each have the same term in the middle of them – “Justice System”</a:t>
            </a:r>
            <a:endParaRPr lang="en-US" sz="2400" dirty="0" smtClean="0"/>
          </a:p>
          <a:p>
            <a:r>
              <a:rPr lang="en-US" sz="2800" dirty="0" smtClean="0"/>
              <a:t>Leave at least three comments on one of the posters using markers from the marker box</a:t>
            </a:r>
          </a:p>
          <a:p>
            <a:r>
              <a:rPr lang="en-US" sz="2800" b="1" u="sng" dirty="0" smtClean="0"/>
              <a:t>THEN</a:t>
            </a:r>
            <a:r>
              <a:rPr lang="en-US" sz="2800" dirty="0" smtClean="0"/>
              <a:t> record your comments on your slip and hand it to Mr. Mahegan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588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88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word did you expect would be the biggest? </a:t>
            </a:r>
          </a:p>
          <a:p>
            <a:r>
              <a:rPr lang="en-US" sz="3600" dirty="0" smtClean="0"/>
              <a:t>Which word were you most surprised by and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4191000" y="3657600"/>
            <a:ext cx="4419600" cy="3429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83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261</TotalTime>
  <Words>390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Do Now</vt:lpstr>
      <vt:lpstr>Unit Guide</vt:lpstr>
      <vt:lpstr>Today’s Objectives</vt:lpstr>
      <vt:lpstr>Brainstorm – p. 88</vt:lpstr>
      <vt:lpstr>When you are done…</vt:lpstr>
      <vt:lpstr>Term-by-Term Check-In</vt:lpstr>
      <vt:lpstr>Word Web Activity</vt:lpstr>
      <vt:lpstr>Reflection – p. 88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86</dc:title>
  <dc:creator>Henry Mahegan</dc:creator>
  <cp:lastModifiedBy>Henry Mahegan</cp:lastModifiedBy>
  <cp:revision>8</cp:revision>
  <dcterms:created xsi:type="dcterms:W3CDTF">2011-11-27T17:13:34Z</dcterms:created>
  <dcterms:modified xsi:type="dcterms:W3CDTF">2011-11-28T15:15:10Z</dcterms:modified>
</cp:coreProperties>
</file>